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8"/>
  </p:notesMasterIdLst>
  <p:sldIdLst>
    <p:sldId id="261" r:id="rId5"/>
    <p:sldId id="411" r:id="rId6"/>
    <p:sldId id="412" r:id="rId7"/>
    <p:sldId id="406" r:id="rId8"/>
    <p:sldId id="262" r:id="rId9"/>
    <p:sldId id="268" r:id="rId10"/>
    <p:sldId id="272" r:id="rId11"/>
    <p:sldId id="274" r:id="rId12"/>
    <p:sldId id="275" r:id="rId13"/>
    <p:sldId id="276" r:id="rId14"/>
    <p:sldId id="278" r:id="rId15"/>
    <p:sldId id="279" r:id="rId16"/>
    <p:sldId id="280" r:id="rId17"/>
    <p:sldId id="281" r:id="rId18"/>
    <p:sldId id="282" r:id="rId19"/>
    <p:sldId id="283" r:id="rId20"/>
    <p:sldId id="267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1" r:id="rId58"/>
    <p:sldId id="422" r:id="rId59"/>
    <p:sldId id="423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47" r:id="rId80"/>
    <p:sldId id="348" r:id="rId81"/>
    <p:sldId id="349" r:id="rId82"/>
    <p:sldId id="350" r:id="rId83"/>
    <p:sldId id="351" r:id="rId84"/>
    <p:sldId id="352" r:id="rId85"/>
    <p:sldId id="355" r:id="rId86"/>
    <p:sldId id="356" r:id="rId87"/>
    <p:sldId id="358" r:id="rId88"/>
    <p:sldId id="359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407" r:id="rId106"/>
    <p:sldId id="408" r:id="rId107"/>
    <p:sldId id="409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10" r:id="rId13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1752" y="-3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5CEA-89D9-4862-BDE2-9DC2E9ADF55F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C72C0-453C-4060-8638-2885E2CBB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1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FBFDE2C-60A0-4790-B2EE-33DE1945D43F}" type="slidenum">
              <a:rPr lang="en-US"/>
              <a:pPr eaLnBrk="1" hangingPunct="1"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214313" y="274638"/>
            <a:ext cx="6500812" cy="1143000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FF0000"/>
                </a:solidFill>
                <a:latin typeface="Arial Bold" pitchFamily="34" charset="0"/>
                <a:cs typeface="Arial Bol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8215313" cy="43719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3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ChangeArrowheads="1"/>
          </p:cNvSpPr>
          <p:nvPr userDrawn="1"/>
        </p:nvSpPr>
        <p:spPr bwMode="auto">
          <a:xfrm>
            <a:off x="338138" y="6330950"/>
            <a:ext cx="8462962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pic>
        <p:nvPicPr>
          <p:cNvPr id="1027" name="Picture 30" descr="ti_stk_2c_pos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6418263"/>
            <a:ext cx="113665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6" descr="onemakelogopwp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8" y="317500"/>
            <a:ext cx="194468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omemakegrayPw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2"/>
          <p:cNvSpPr>
            <a:spLocks noChangeArrowheads="1"/>
          </p:cNvSpPr>
          <p:nvPr/>
        </p:nvSpPr>
        <p:spPr bwMode="auto">
          <a:xfrm>
            <a:off x="2625725" y="3722688"/>
            <a:ext cx="608012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lang="en-US" sz="2800">
                <a:latin typeface="Arial Bold" pitchFamily="34" charset="0"/>
              </a:rPr>
              <a:t>PL/SQL 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Blocks Types</a:t>
            </a:r>
          </a:p>
        </p:txBody>
      </p:sp>
      <p:pic>
        <p:nvPicPr>
          <p:cNvPr id="13315" name="Content Placeholder 3" descr="screenshot.9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2181225"/>
            <a:ext cx="7362825" cy="3209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smtClean="0"/>
              <a:t>Invoking a Procedure from an Anonymous PL/SQL Block</a:t>
            </a:r>
          </a:p>
        </p:txBody>
      </p:sp>
      <p:pic>
        <p:nvPicPr>
          <p:cNvPr id="116739" name="Content Placeholder 3" descr="screenshot.91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187575"/>
            <a:ext cx="8524875" cy="2709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Invoking a Procedure from Another Procedure</a:t>
            </a:r>
          </a:p>
        </p:txBody>
      </p:sp>
      <p:pic>
        <p:nvPicPr>
          <p:cNvPr id="117763" name="Content Placeholder 3" descr="screenshot.92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2090738"/>
            <a:ext cx="7019925" cy="3322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Handled Exceptions</a:t>
            </a:r>
          </a:p>
        </p:txBody>
      </p:sp>
      <p:pic>
        <p:nvPicPr>
          <p:cNvPr id="118787" name="Content Placeholder 5" descr="screenshot.137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9738"/>
            <a:ext cx="8215313" cy="415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Handled Exceptions</a:t>
            </a:r>
          </a:p>
        </p:txBody>
      </p:sp>
      <p:pic>
        <p:nvPicPr>
          <p:cNvPr id="119811" name="Content Placeholder 3" descr="screenshot.138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17638"/>
            <a:ext cx="8070850" cy="4748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Unhandled Exceptions</a:t>
            </a:r>
          </a:p>
        </p:txBody>
      </p:sp>
      <p:pic>
        <p:nvPicPr>
          <p:cNvPr id="120835" name="Content Placeholder 3" descr="screenshot.139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9725"/>
            <a:ext cx="8215313" cy="4352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Creating Functions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smtClean="0">
                <a:latin typeface="Arial" charset="0"/>
                <a:cs typeface="Arial" charset="0"/>
              </a:rPr>
              <a:t>Overview of Stored Functions</a:t>
            </a:r>
          </a:p>
          <a:p>
            <a:pPr lvl="1"/>
            <a:r>
              <a:rPr lang="en-US" sz="1800" smtClean="0">
                <a:latin typeface="Arial" charset="0"/>
                <a:cs typeface="Arial" charset="0"/>
              </a:rPr>
              <a:t>A function is named PL/SQL block that returns a value</a:t>
            </a:r>
          </a:p>
          <a:p>
            <a:pPr lvl="1"/>
            <a:r>
              <a:rPr lang="en-US" sz="1800" smtClean="0">
                <a:latin typeface="Arial" charset="0"/>
                <a:cs typeface="Arial" charset="0"/>
              </a:rPr>
              <a:t>A function can be stored in the database as an schema object for repeated execution</a:t>
            </a:r>
          </a:p>
          <a:p>
            <a:pPr lvl="1"/>
            <a:r>
              <a:rPr lang="en-US" sz="1800" smtClean="0">
                <a:latin typeface="Arial" charset="0"/>
                <a:cs typeface="Arial" charset="0"/>
              </a:rPr>
              <a:t>A function is called as part of an expression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Syntax:</a:t>
            </a: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smtClean="0">
                <a:latin typeface="Arial" charset="0"/>
                <a:cs typeface="Arial" charset="0"/>
              </a:rPr>
              <a:t>	The PL/SQL block must have at least one return statement</a:t>
            </a:r>
          </a:p>
        </p:txBody>
      </p:sp>
      <p:pic>
        <p:nvPicPr>
          <p:cNvPr id="121860" name="Picture 3" descr="screenshot.9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3573463"/>
            <a:ext cx="57150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Creating Functions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smtClean="0">
                <a:latin typeface="Arial" charset="0"/>
                <a:cs typeface="Arial" charset="0"/>
              </a:rPr>
              <a:t>Enter the text of the CREATE FUNCTION statement in an editor and save it as a SQL script file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Run the script file to store the source code and compile the function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Use SHOW ERRORS to see compilation errors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When successfully compiled, invoke the function</a:t>
            </a:r>
          </a:p>
        </p:txBody>
      </p:sp>
      <p:pic>
        <p:nvPicPr>
          <p:cNvPr id="122884" name="Picture 4" descr="screenshot.9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429000"/>
            <a:ext cx="54959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Executing Functions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smtClean="0">
                <a:latin typeface="Arial" charset="0"/>
                <a:cs typeface="Arial" charset="0"/>
              </a:rPr>
              <a:t>Invoke a function as part of the PL/SQL expression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Create a variable to hold returned value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Execute the function. The variable will be populated by the value returned through a RETURN statement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Example:</a:t>
            </a:r>
          </a:p>
          <a:p>
            <a:pPr>
              <a:buFont typeface="Arial" charset="0"/>
              <a:buNone/>
            </a:pPr>
            <a:endParaRPr lang="en-US" sz="2000" smtClean="0">
              <a:latin typeface="Arial" charset="0"/>
              <a:cs typeface="Arial" charset="0"/>
            </a:endParaRPr>
          </a:p>
        </p:txBody>
      </p:sp>
      <p:pic>
        <p:nvPicPr>
          <p:cNvPr id="123908" name="Picture 3" descr="screenshot.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3384550"/>
            <a:ext cx="5737225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smtClean="0"/>
              <a:t>Advantages of User-Defined Functions in SQL Expressions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Extend SQL where activities are too complex, too awkward, or unavailable with SQL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Can increase efficiency when used in the WHERE clause to filter data, as opposed to filtering the data in the application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Can manipulate character string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Invoking Functions in SQL Expressions: Example</a:t>
            </a:r>
          </a:p>
        </p:txBody>
      </p:sp>
      <p:pic>
        <p:nvPicPr>
          <p:cNvPr id="125955" name="Content Placeholder 3" descr="screenshot.96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09775"/>
            <a:ext cx="5657850" cy="3552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Use of Variables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Variables can be used for: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Temporary storage of data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Manipulation of stored values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Reusability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Ease of maintenance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Locations to Call User-Defined Functions</a:t>
            </a:r>
          </a:p>
        </p:txBody>
      </p:sp>
      <p:sp>
        <p:nvSpPr>
          <p:cNvPr id="12697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Select list of a SELECT command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Conditions of the WHERE and HAVING clauses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CONNECT BY, START WITH, ORDER BY, and GROUP BY clauses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VALUES clause of the INSERT command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SET clause of the UPDATE command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/>
              <a:t>Restrictions on Calling Functions from SQL Expressions</a:t>
            </a:r>
          </a:p>
        </p:txBody>
      </p:sp>
      <p:sp>
        <p:nvSpPr>
          <p:cNvPr id="12800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700" smtClean="0">
                <a:latin typeface="Arial" charset="0"/>
                <a:cs typeface="Arial" charset="0"/>
              </a:rPr>
              <a:t>To be callable from SQL expressions, a user-defined function must:</a:t>
            </a:r>
          </a:p>
          <a:p>
            <a:pPr lvl="1"/>
            <a:r>
              <a:rPr lang="en-US" sz="1700" smtClean="0">
                <a:latin typeface="Arial" charset="0"/>
                <a:cs typeface="Arial" charset="0"/>
              </a:rPr>
              <a:t>Be stored function</a:t>
            </a:r>
          </a:p>
          <a:p>
            <a:pPr lvl="1"/>
            <a:r>
              <a:rPr lang="en-US" sz="1700" smtClean="0">
                <a:latin typeface="Arial" charset="0"/>
                <a:cs typeface="Arial" charset="0"/>
              </a:rPr>
              <a:t>Accept only IN parameters</a:t>
            </a:r>
          </a:p>
          <a:p>
            <a:pPr lvl="1"/>
            <a:r>
              <a:rPr lang="en-US" sz="1700" smtClean="0">
                <a:latin typeface="Arial" charset="0"/>
                <a:cs typeface="Arial" charset="0"/>
              </a:rPr>
              <a:t>Accept only valid SQL data types, not PL/SQL specific types as parameters</a:t>
            </a:r>
          </a:p>
          <a:p>
            <a:pPr lvl="1"/>
            <a:r>
              <a:rPr lang="en-US" sz="1700" smtClean="0">
                <a:latin typeface="Arial" charset="0"/>
                <a:cs typeface="Arial" charset="0"/>
              </a:rPr>
              <a:t>Return data types that are valid SQL data types, not PL/SQL specific types</a:t>
            </a:r>
          </a:p>
          <a:p>
            <a:pPr lvl="1"/>
            <a:r>
              <a:rPr lang="en-US" sz="1700" smtClean="0">
                <a:latin typeface="Arial" charset="0"/>
                <a:cs typeface="Arial" charset="0"/>
              </a:rPr>
              <a:t>Functions called from SQL expressions cannot contain DML statements</a:t>
            </a:r>
          </a:p>
          <a:p>
            <a:pPr lvl="1"/>
            <a:r>
              <a:rPr lang="en-US" sz="1700" smtClean="0">
                <a:latin typeface="Arial" charset="0"/>
                <a:cs typeface="Arial" charset="0"/>
              </a:rPr>
              <a:t>Functions called from UPDATE/DELETE statements on a table T cannot contain DML on the same table T</a:t>
            </a:r>
          </a:p>
          <a:p>
            <a:pPr lvl="1"/>
            <a:r>
              <a:rPr lang="en-US" sz="1700" smtClean="0">
                <a:latin typeface="Arial" charset="0"/>
                <a:cs typeface="Arial" charset="0"/>
              </a:rPr>
              <a:t>Functions called from a DML statement on a table T cannot query the same table</a:t>
            </a:r>
          </a:p>
          <a:p>
            <a:pPr lvl="1"/>
            <a:r>
              <a:rPr lang="en-US" sz="1700" smtClean="0">
                <a:latin typeface="Arial" charset="0"/>
                <a:cs typeface="Arial" charset="0"/>
              </a:rPr>
              <a:t>Functions called from the SQL statements cannot contain statements that end the transactions</a:t>
            </a:r>
          </a:p>
          <a:p>
            <a:pPr lvl="1"/>
            <a:r>
              <a:rPr lang="en-US" sz="1700" smtClean="0">
                <a:latin typeface="Arial" charset="0"/>
                <a:cs typeface="Arial" charset="0"/>
              </a:rPr>
              <a:t>Calls to subprograms that breaks the previous restriction are not allowed in the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Procedure or Function?</a:t>
            </a:r>
          </a:p>
        </p:txBody>
      </p:sp>
      <p:pic>
        <p:nvPicPr>
          <p:cNvPr id="129027" name="Content Placeholder 3" descr="screenshot.97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2266950"/>
            <a:ext cx="6553200" cy="3038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Comparing Procedures and Functions</a:t>
            </a:r>
          </a:p>
        </p:txBody>
      </p:sp>
      <p:pic>
        <p:nvPicPr>
          <p:cNvPr id="130051" name="Content Placeholder 3" descr="screenshot.98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2276475"/>
            <a:ext cx="5543550" cy="3019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Creating Packages</a:t>
            </a:r>
          </a:p>
        </p:txBody>
      </p:sp>
      <p:sp>
        <p:nvSpPr>
          <p:cNvPr id="13107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Overview of Packages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Packages: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Group logically related PL/SQL types, items, and subprograms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Consists of two parts:</a:t>
            </a:r>
          </a:p>
          <a:p>
            <a:pPr lvl="3"/>
            <a:r>
              <a:rPr lang="en-US" smtClean="0">
                <a:latin typeface="Arial" charset="0"/>
                <a:cs typeface="Arial" charset="0"/>
              </a:rPr>
              <a:t>Specification</a:t>
            </a:r>
          </a:p>
          <a:p>
            <a:pPr lvl="3"/>
            <a:r>
              <a:rPr lang="en-US" smtClean="0">
                <a:latin typeface="Arial" charset="0"/>
                <a:cs typeface="Arial" charset="0"/>
              </a:rPr>
              <a:t>Body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Cannot be invoked, parameterized, or nested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Allow the Oracle server to read multiple objects into memory at once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Components of a Package</a:t>
            </a:r>
          </a:p>
        </p:txBody>
      </p:sp>
      <p:pic>
        <p:nvPicPr>
          <p:cNvPr id="132099" name="Content Placeholder 3" descr="screenshot.101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914525"/>
            <a:ext cx="6003925" cy="4024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Referencing Package Objects</a:t>
            </a:r>
          </a:p>
        </p:txBody>
      </p:sp>
      <p:pic>
        <p:nvPicPr>
          <p:cNvPr id="133123" name="Content Placeholder 3" descr="screenshot.102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1914525"/>
            <a:ext cx="6151563" cy="4086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Developing a Package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Saving the text of the CREATE PACKAGE statement in two different SQL files facilitates later modifications to the package</a:t>
            </a:r>
          </a:p>
          <a:p>
            <a:r>
              <a:rPr lang="en-US" smtClean="0">
                <a:latin typeface="Arial" charset="0"/>
                <a:cs typeface="Arial" charset="0"/>
              </a:rPr>
              <a:t>A package specification can exist without a package body, but a package body cannot exist without a package specification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Creating the Package Specification</a:t>
            </a:r>
          </a:p>
        </p:txBody>
      </p:sp>
      <p:sp>
        <p:nvSpPr>
          <p:cNvPr id="13517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smtClean="0">
                <a:latin typeface="Arial" charset="0"/>
                <a:cs typeface="Arial" charset="0"/>
              </a:rPr>
              <a:t>Syntax:</a:t>
            </a: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2000" smtClean="0">
              <a:latin typeface="Arial" charset="0"/>
              <a:cs typeface="Arial" charset="0"/>
            </a:endParaRPr>
          </a:p>
          <a:p>
            <a:r>
              <a:rPr lang="en-US" sz="2000" smtClean="0">
                <a:latin typeface="Arial" charset="0"/>
                <a:cs typeface="Arial" charset="0"/>
              </a:rPr>
              <a:t>The REPLACE option drops and recreates the package specification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Variables declared in the package specification are initialized to NULL by default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All the constructs declared in the package specification are visible to users who are granted privileges on the package</a:t>
            </a:r>
          </a:p>
        </p:txBody>
      </p:sp>
      <p:pic>
        <p:nvPicPr>
          <p:cNvPr id="135172" name="Picture 3" descr="screenshot.1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2117725"/>
            <a:ext cx="532765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Declaring Public Constructs</a:t>
            </a:r>
          </a:p>
        </p:txBody>
      </p:sp>
      <p:pic>
        <p:nvPicPr>
          <p:cNvPr id="136195" name="Content Placeholder 3" descr="screenshot.104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1897063"/>
            <a:ext cx="6165850" cy="3484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Handling Variables in PL/SQL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Declare and initialize variables in the declaration section</a:t>
            </a:r>
          </a:p>
          <a:p>
            <a:r>
              <a:rPr lang="en-US" smtClean="0">
                <a:latin typeface="Arial" charset="0"/>
                <a:cs typeface="Arial" charset="0"/>
              </a:rPr>
              <a:t>Assign new values to variables in the executable section</a:t>
            </a:r>
          </a:p>
          <a:p>
            <a:r>
              <a:rPr lang="en-US" smtClean="0">
                <a:latin typeface="Arial" charset="0"/>
                <a:cs typeface="Arial" charset="0"/>
              </a:rPr>
              <a:t>Pass values into PL/SQL blocks through parameters</a:t>
            </a:r>
          </a:p>
          <a:p>
            <a:r>
              <a:rPr lang="en-US" smtClean="0">
                <a:latin typeface="Arial" charset="0"/>
                <a:cs typeface="Arial" charset="0"/>
              </a:rPr>
              <a:t>View results through output 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Creating the Package Body</a:t>
            </a:r>
          </a:p>
        </p:txBody>
      </p:sp>
      <p:sp>
        <p:nvSpPr>
          <p:cNvPr id="13721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smtClean="0">
                <a:latin typeface="Arial" charset="0"/>
                <a:cs typeface="Arial" charset="0"/>
              </a:rPr>
              <a:t>Syntax:</a:t>
            </a: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r>
              <a:rPr lang="en-US" sz="2000" smtClean="0">
                <a:latin typeface="Arial" charset="0"/>
                <a:cs typeface="Arial" charset="0"/>
              </a:rPr>
              <a:t>The REPLACE option drops and recreates the package body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Identifiers defined only in the package body are private constructs. These are not visible outside the package body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All private constructs must be declared before they are used in the public constructs</a:t>
            </a:r>
          </a:p>
        </p:txBody>
      </p:sp>
      <p:pic>
        <p:nvPicPr>
          <p:cNvPr id="137220" name="Picture 3" descr="screenshot.1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1957388"/>
            <a:ext cx="5799137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Public and Private Constructs</a:t>
            </a:r>
          </a:p>
        </p:txBody>
      </p:sp>
      <p:pic>
        <p:nvPicPr>
          <p:cNvPr id="138243" name="Content Placeholder 3" descr="screenshot.106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2012950"/>
            <a:ext cx="5468937" cy="3754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Creating a Package Body: Example</a:t>
            </a:r>
          </a:p>
        </p:txBody>
      </p:sp>
      <p:pic>
        <p:nvPicPr>
          <p:cNvPr id="139267" name="Content Placeholder 3" descr="screenshot.112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668463"/>
            <a:ext cx="6215063" cy="456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Invoking Package Constructs</a:t>
            </a:r>
          </a:p>
        </p:txBody>
      </p:sp>
      <p:sp>
        <p:nvSpPr>
          <p:cNvPr id="14029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Example 1: Invoke a function from a procedure with the same package</a:t>
            </a:r>
          </a:p>
        </p:txBody>
      </p:sp>
      <p:pic>
        <p:nvPicPr>
          <p:cNvPr id="140292" name="Picture 4" descr="screenshot.1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843213"/>
            <a:ext cx="5368925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Invoking Package Constructs</a:t>
            </a:r>
          </a:p>
        </p:txBody>
      </p:sp>
      <p:sp>
        <p:nvSpPr>
          <p:cNvPr id="14131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smtClean="0">
                <a:latin typeface="Arial" charset="0"/>
                <a:cs typeface="Arial" charset="0"/>
              </a:rPr>
              <a:t>Example 2: Invoke a package procedure from SQL Plus</a:t>
            </a: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r>
              <a:rPr lang="en-US" sz="2000" smtClean="0">
                <a:latin typeface="Arial" charset="0"/>
                <a:cs typeface="Arial" charset="0"/>
              </a:rPr>
              <a:t>Example 3: Invoke a package procedure in a different schema</a:t>
            </a: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endParaRPr lang="en-US" sz="2000" smtClean="0">
              <a:latin typeface="Arial" charset="0"/>
              <a:cs typeface="Arial" charset="0"/>
            </a:endParaRPr>
          </a:p>
          <a:p>
            <a:r>
              <a:rPr lang="en-US" sz="2000" smtClean="0">
                <a:latin typeface="Arial" charset="0"/>
                <a:cs typeface="Arial" charset="0"/>
              </a:rPr>
              <a:t>Example 4: Invoke a package procedure in a remote database</a:t>
            </a:r>
          </a:p>
        </p:txBody>
      </p:sp>
      <p:pic>
        <p:nvPicPr>
          <p:cNvPr id="141316" name="Picture 3" descr="screenshot.1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7" b="73643"/>
          <a:stretch>
            <a:fillRect/>
          </a:stretch>
        </p:blipFill>
        <p:spPr bwMode="auto">
          <a:xfrm>
            <a:off x="727075" y="2114550"/>
            <a:ext cx="69453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4" descr="screenshot.1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1" b="38847"/>
          <a:stretch>
            <a:fillRect/>
          </a:stretch>
        </p:blipFill>
        <p:spPr bwMode="auto">
          <a:xfrm>
            <a:off x="749300" y="3200400"/>
            <a:ext cx="69230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5" descr="screenshot.1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04"/>
          <a:stretch>
            <a:fillRect/>
          </a:stretch>
        </p:blipFill>
        <p:spPr bwMode="auto">
          <a:xfrm>
            <a:off x="727075" y="4297363"/>
            <a:ext cx="6856413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Declaring a Bodiless Package</a:t>
            </a:r>
          </a:p>
        </p:txBody>
      </p:sp>
      <p:pic>
        <p:nvPicPr>
          <p:cNvPr id="142339" name="Content Placeholder 3" descr="screenshot.113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1936750"/>
            <a:ext cx="6905625" cy="3675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smtClean="0"/>
              <a:t>Referencing a Public Variable from a Stand-Alone Procedure</a:t>
            </a:r>
          </a:p>
        </p:txBody>
      </p:sp>
      <p:sp>
        <p:nvSpPr>
          <p:cNvPr id="14336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Example:</a:t>
            </a:r>
          </a:p>
        </p:txBody>
      </p:sp>
      <p:pic>
        <p:nvPicPr>
          <p:cNvPr id="143364" name="Picture 3" descr="screenshot.1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2200275"/>
            <a:ext cx="706278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Guidelines for Developing Packages</a:t>
            </a:r>
          </a:p>
        </p:txBody>
      </p:sp>
      <p:sp>
        <p:nvSpPr>
          <p:cNvPr id="14438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Construct packages for general use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Define the package specification before the body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The package specification should contain only those constructs that you want to be public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Place items in the declaration part of the package body when you must maintain them throughout a session or across transactions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Changes to the package specification require recompilation of each referencing subprograms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The package specification should contain as few constructs as possible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Advantages of Packages</a:t>
            </a:r>
          </a:p>
        </p:txBody>
      </p:sp>
      <p:sp>
        <p:nvSpPr>
          <p:cNvPr id="14541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Modularity: Encapsulate related constructs</a:t>
            </a:r>
          </a:p>
          <a:p>
            <a:r>
              <a:rPr lang="en-US" smtClean="0">
                <a:latin typeface="Arial" charset="0"/>
                <a:cs typeface="Arial" charset="0"/>
              </a:rPr>
              <a:t>Easier application design: Code and compile specification and body separately</a:t>
            </a:r>
          </a:p>
          <a:p>
            <a:r>
              <a:rPr lang="en-US" smtClean="0">
                <a:latin typeface="Arial" charset="0"/>
                <a:cs typeface="Arial" charset="0"/>
              </a:rPr>
              <a:t>Hiding information:</a:t>
            </a:r>
          </a:p>
          <a:p>
            <a:pPr lvl="1"/>
            <a:r>
              <a:rPr lang="en-US" sz="2400" smtClean="0">
                <a:latin typeface="Arial" charset="0"/>
                <a:cs typeface="Arial" charset="0"/>
              </a:rPr>
              <a:t>Only the declarations in the package specifications are visible and accessible to applications</a:t>
            </a:r>
          </a:p>
          <a:p>
            <a:pPr lvl="1"/>
            <a:r>
              <a:rPr lang="en-US" sz="2400" smtClean="0">
                <a:latin typeface="Arial" charset="0"/>
                <a:cs typeface="Arial" charset="0"/>
              </a:rPr>
              <a:t>Private constructs in the package body are hidden and inaccessible</a:t>
            </a:r>
          </a:p>
          <a:p>
            <a:pPr lvl="1"/>
            <a:r>
              <a:rPr lang="en-US" sz="2400" smtClean="0">
                <a:latin typeface="Arial" charset="0"/>
                <a:cs typeface="Arial" charset="0"/>
              </a:rPr>
              <a:t>All coding is hidden in the package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Advantages of Packages</a:t>
            </a:r>
          </a:p>
        </p:txBody>
      </p:sp>
      <p:sp>
        <p:nvSpPr>
          <p:cNvPr id="14643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Added functionality: Persistency of variables and cursors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Better performance: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The entire package is loaded into memory when the package is first referenced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There is only one copy in memory for all users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The dependency hierarchy is simplified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Overloading: Multiple subprograms of the same name</a:t>
            </a:r>
          </a:p>
          <a:p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Types of Variables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PL/SQL variables: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Scalar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Composite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Reference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LOB (large objects)</a:t>
            </a:r>
          </a:p>
          <a:p>
            <a:r>
              <a:rPr lang="en-US" smtClean="0">
                <a:latin typeface="Arial" charset="0"/>
                <a:cs typeface="Arial" charset="0"/>
              </a:rPr>
              <a:t>Non-PL/SQL variables: Bind and host 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Overloading</a:t>
            </a:r>
          </a:p>
        </p:txBody>
      </p:sp>
      <p:sp>
        <p:nvSpPr>
          <p:cNvPr id="14745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Enables you to use the same name for different subprograms inside a PL/SQL block, a subprogram, or a package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Requires the formal parameters of the subprograms to differ in number, order, or data type family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Enables you to built more flexibility because a user or application is not restricted by the specific data type or number of formal parameters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Note: Only local or packaged subprograms can be overloaded, you cannot overload stand-alone subprograms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Overloading: Example</a:t>
            </a:r>
          </a:p>
        </p:txBody>
      </p:sp>
      <p:pic>
        <p:nvPicPr>
          <p:cNvPr id="148483" name="Content Placeholder 3" descr="screenshot.115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706563"/>
            <a:ext cx="7572375" cy="3687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Overloading: Example</a:t>
            </a:r>
          </a:p>
        </p:txBody>
      </p:sp>
      <p:pic>
        <p:nvPicPr>
          <p:cNvPr id="149507" name="Content Placeholder 3" descr="screenshot.116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604963"/>
            <a:ext cx="7375525" cy="4327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 Bold" charset="0"/>
                <a:cs typeface="Arial Bold" charset="0"/>
              </a:rPr>
              <a:t>Revision History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</p:nvPr>
        </p:nvGraphicFramePr>
        <p:xfrm>
          <a:off x="457200" y="1600200"/>
          <a:ext cx="8215314" cy="1011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438"/>
                <a:gridCol w="2738438"/>
                <a:gridCol w="2738438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Revision Date</a:t>
                      </a:r>
                      <a:endParaRPr lang="en-US" sz="1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Revised By</a:t>
                      </a:r>
                      <a:endParaRPr lang="en-US" sz="1800" dirty="0"/>
                    </a:p>
                  </a:txBody>
                  <a:tcPr marT="45734" marB="45734"/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</a:t>
                      </a:r>
                      <a:r>
                        <a:rPr lang="en-US" sz="1800" baseline="0" dirty="0" smtClean="0"/>
                        <a:t>ruary 7, 2011</a:t>
                      </a:r>
                      <a:endParaRPr lang="en-US" sz="1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Created</a:t>
                      </a:r>
                      <a:r>
                        <a:rPr lang="en-US" sz="1800" baseline="0" dirty="0" smtClean="0"/>
                        <a:t> the training material</a:t>
                      </a:r>
                      <a:endParaRPr lang="en-US" sz="1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Rommel C.</a:t>
                      </a:r>
                      <a:r>
                        <a:rPr lang="en-US" sz="1800" baseline="0" dirty="0" smtClean="0"/>
                        <a:t> Oli</a:t>
                      </a:r>
                      <a:endParaRPr lang="en-US" sz="1800" dirty="0"/>
                    </a:p>
                  </a:txBody>
                  <a:tcPr marT="45734" marB="4573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4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Types of Variables</a:t>
            </a:r>
          </a:p>
        </p:txBody>
      </p:sp>
      <p:pic>
        <p:nvPicPr>
          <p:cNvPr id="18435" name="Content Placeholder 3" descr="screenshot.12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600200"/>
            <a:ext cx="7558087" cy="437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Declaring PL/SQL Variables</a:t>
            </a:r>
          </a:p>
        </p:txBody>
      </p:sp>
      <p:pic>
        <p:nvPicPr>
          <p:cNvPr id="19459" name="Content Placeholder 3" descr="screenshot.13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981200"/>
            <a:ext cx="7305675" cy="3609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Guidelines for Declaring PL/SQL Variables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Follow naming conventions</a:t>
            </a:r>
          </a:p>
          <a:p>
            <a:r>
              <a:rPr lang="en-US" smtClean="0">
                <a:latin typeface="Arial" charset="0"/>
                <a:cs typeface="Arial" charset="0"/>
              </a:rPr>
              <a:t>Initialize variables designated as NOT NULL and CONSTANT</a:t>
            </a:r>
          </a:p>
          <a:p>
            <a:r>
              <a:rPr lang="en-US" smtClean="0">
                <a:latin typeface="Arial" charset="0"/>
                <a:cs typeface="Arial" charset="0"/>
              </a:rPr>
              <a:t>Declare one identifier per line</a:t>
            </a:r>
          </a:p>
          <a:p>
            <a:r>
              <a:rPr lang="en-US" smtClean="0">
                <a:latin typeface="Arial" charset="0"/>
                <a:cs typeface="Arial" charset="0"/>
              </a:rPr>
              <a:t>Initialize identifiers by using the assignment operation (:=) or the DEFAULT word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0125" y="5467350"/>
            <a:ext cx="3951288" cy="32385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980" i="1" spc="160" dirty="0"/>
              <a:t>identifier := </a:t>
            </a:r>
            <a:r>
              <a:rPr lang="en-US" sz="1980" i="1" spc="160" dirty="0" err="1"/>
              <a:t>expr</a:t>
            </a:r>
            <a:r>
              <a:rPr lang="en-US" sz="1980" i="1" spc="160" dirty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Naming Rules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Two variables can have the same name, provided they are in different block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The variable name (identifier) should not be the same as the name of table columns used in the block</a:t>
            </a:r>
          </a:p>
        </p:txBody>
      </p:sp>
      <p:pic>
        <p:nvPicPr>
          <p:cNvPr id="21508" name="Picture 3" descr="screenshot.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3429000"/>
            <a:ext cx="73628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Variable Initialization and Keywords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Assignment operator (:=)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DEFAULT keyword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NOT NULL constraint</a:t>
            </a:r>
          </a:p>
        </p:txBody>
      </p:sp>
      <p:pic>
        <p:nvPicPr>
          <p:cNvPr id="22532" name="Picture 3" descr="screenshot.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3221038"/>
            <a:ext cx="54483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Scalar Data Types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Represent a single value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Have no internal components</a:t>
            </a:r>
          </a:p>
          <a:p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23556" name="Picture 5" descr="screenshot.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3057525"/>
            <a:ext cx="64579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 Bold" charset="0"/>
                <a:cs typeface="Arial Bold" charset="0"/>
              </a:rPr>
              <a:t>Objectives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>At the end of the course, you should be to: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appreciate that PL/SQL provides programming extension to SQL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write PL/SQL code to interface with the Database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design PL/SQL units that executes efficiently 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0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Base Scalar Data Types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600" b="1" dirty="0" smtClean="0">
                <a:latin typeface="Arial" charset="0"/>
                <a:cs typeface="Arial" charset="0"/>
              </a:rPr>
              <a:t>CHAR [ (</a:t>
            </a:r>
            <a:r>
              <a:rPr lang="en-US" sz="1600" b="1" dirty="0" err="1" smtClean="0">
                <a:latin typeface="Arial" charset="0"/>
                <a:cs typeface="Arial" charset="0"/>
              </a:rPr>
              <a:t>maximum_length</a:t>
            </a:r>
            <a:r>
              <a:rPr lang="en-US" sz="1600" b="1" dirty="0" smtClean="0">
                <a:latin typeface="Arial" charset="0"/>
                <a:cs typeface="Arial" charset="0"/>
              </a:rPr>
              <a:t>) ]</a:t>
            </a:r>
          </a:p>
          <a:p>
            <a:r>
              <a:rPr lang="en-US" sz="1600" b="1" dirty="0" smtClean="0">
                <a:latin typeface="Arial" charset="0"/>
                <a:cs typeface="Arial" charset="0"/>
              </a:rPr>
              <a:t>VARCHAR2 (</a:t>
            </a:r>
            <a:r>
              <a:rPr lang="en-US" sz="1600" b="1" dirty="0" err="1" smtClean="0">
                <a:latin typeface="Arial" charset="0"/>
                <a:cs typeface="Arial" charset="0"/>
              </a:rPr>
              <a:t>maximum_length</a:t>
            </a:r>
            <a:r>
              <a:rPr lang="en-US" sz="1600" b="1" dirty="0" smtClean="0">
                <a:latin typeface="Arial" charset="0"/>
                <a:cs typeface="Arial" charset="0"/>
              </a:rPr>
              <a:t>)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LONG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LONG RAW</a:t>
            </a:r>
          </a:p>
          <a:p>
            <a:r>
              <a:rPr lang="en-US" sz="1600" b="1" dirty="0" smtClean="0">
                <a:latin typeface="Arial" charset="0"/>
                <a:cs typeface="Arial" charset="0"/>
              </a:rPr>
              <a:t>NUMBER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BINARY_INTEGER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PLS_INTEGER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BOOLEAN</a:t>
            </a:r>
          </a:p>
          <a:p>
            <a:r>
              <a:rPr lang="en-US" sz="1600" b="1" dirty="0" smtClean="0">
                <a:latin typeface="Arial" charset="0"/>
                <a:cs typeface="Arial" charset="0"/>
              </a:rPr>
              <a:t>DATE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TIMESTAMP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TIMESTAMP WITH TIME ZONE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TIMESTAMP WITH LOCAL TIME ZONE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INTERVAL YEAR TO MONTH</a:t>
            </a:r>
          </a:p>
          <a:p>
            <a:r>
              <a:rPr lang="en-US" sz="1600" dirty="0" smtClean="0">
                <a:latin typeface="Arial" charset="0"/>
                <a:cs typeface="Arial" charset="0"/>
              </a:rPr>
              <a:t>INTERVAL DAY TO SECOND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Scalar Variable Declarations</a:t>
            </a:r>
          </a:p>
        </p:txBody>
      </p:sp>
      <p:pic>
        <p:nvPicPr>
          <p:cNvPr id="25603" name="Content Placeholder 3" descr="screenshot.18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2214563"/>
            <a:ext cx="7324725" cy="3143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The %TYPE Attribute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457200" y="1417638"/>
            <a:ext cx="8215313" cy="45545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800" smtClean="0">
                <a:latin typeface="Arial" charset="0"/>
                <a:cs typeface="Arial" charset="0"/>
              </a:rPr>
              <a:t>Declare a variable according to:</a:t>
            </a:r>
          </a:p>
          <a:p>
            <a:pPr lvl="1"/>
            <a:r>
              <a:rPr lang="en-US" sz="1600" smtClean="0">
                <a:latin typeface="Arial" charset="0"/>
                <a:cs typeface="Arial" charset="0"/>
              </a:rPr>
              <a:t>A database column definition</a:t>
            </a:r>
          </a:p>
          <a:p>
            <a:pPr lvl="1"/>
            <a:r>
              <a:rPr lang="en-US" sz="1600" smtClean="0">
                <a:latin typeface="Arial" charset="0"/>
                <a:cs typeface="Arial" charset="0"/>
              </a:rPr>
              <a:t>Another previously declared variable</a:t>
            </a:r>
          </a:p>
          <a:p>
            <a:r>
              <a:rPr lang="en-US" sz="1800" smtClean="0">
                <a:latin typeface="Arial" charset="0"/>
                <a:cs typeface="Arial" charset="0"/>
              </a:rPr>
              <a:t>Prefix %TYPE with:</a:t>
            </a:r>
          </a:p>
          <a:p>
            <a:pPr lvl="1"/>
            <a:r>
              <a:rPr lang="en-US" sz="1600" smtClean="0">
                <a:latin typeface="Arial" charset="0"/>
                <a:cs typeface="Arial" charset="0"/>
              </a:rPr>
              <a:t>The database table and column</a:t>
            </a:r>
          </a:p>
          <a:p>
            <a:pPr lvl="1"/>
            <a:r>
              <a:rPr lang="en-US" sz="1600" smtClean="0">
                <a:latin typeface="Arial" charset="0"/>
                <a:cs typeface="Arial" charset="0"/>
              </a:rPr>
              <a:t>The previously declared variable name</a:t>
            </a:r>
          </a:p>
        </p:txBody>
      </p:sp>
      <p:pic>
        <p:nvPicPr>
          <p:cNvPr id="26628" name="Picture 3" descr="screenshot.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352800"/>
            <a:ext cx="6219825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Declaring Boolean Variables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>
                <a:latin typeface="Arial" charset="0"/>
                <a:cs typeface="Arial" charset="0"/>
              </a:rPr>
              <a:t>Only the values TRUE, FALSE, and NULL can be assigned to a Boolean variable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The variables are compared by the logical operators AND, OR, and NOT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The variables always yield TRUE, FALSE, or NULL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Arithmetic, character, and date expressions can be used to return a Boolean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Composite and Reference Variables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smtClean="0">
                <a:latin typeface="Arial" charset="0"/>
                <a:cs typeface="Arial" charset="0"/>
              </a:rPr>
              <a:t>Composite variables</a:t>
            </a:r>
          </a:p>
          <a:p>
            <a:pPr lvl="1" eaLnBrk="1" hangingPunct="1"/>
            <a:r>
              <a:rPr lang="en-US" sz="2000" smtClean="0">
                <a:latin typeface="Arial" charset="0"/>
                <a:cs typeface="Arial" charset="0"/>
              </a:rPr>
              <a:t>RECORD: contains multiple scalar values, similar to a table record</a:t>
            </a:r>
          </a:p>
          <a:p>
            <a:pPr lvl="1" eaLnBrk="1" hangingPunct="1"/>
            <a:r>
              <a:rPr lang="en-US" sz="2000" smtClean="0">
                <a:latin typeface="Arial" charset="0"/>
                <a:cs typeface="Arial" charset="0"/>
              </a:rPr>
              <a:t>TABLE: tabular structure with multiple columns and rows</a:t>
            </a:r>
          </a:p>
          <a:p>
            <a:pPr lvl="1" eaLnBrk="1" hangingPunct="1"/>
            <a:r>
              <a:rPr lang="en-US" sz="2000" smtClean="0">
                <a:latin typeface="Arial" charset="0"/>
                <a:cs typeface="Arial" charset="0"/>
              </a:rPr>
              <a:t>VARRAY: variable-sized array</a:t>
            </a:r>
          </a:p>
          <a:p>
            <a:pPr eaLnBrk="1" hangingPunct="1"/>
            <a:r>
              <a:rPr lang="en-US" sz="2400" smtClean="0">
                <a:latin typeface="Arial" charset="0"/>
                <a:cs typeface="Arial" charset="0"/>
              </a:rPr>
              <a:t>Reference variables</a:t>
            </a:r>
          </a:p>
          <a:p>
            <a:pPr lvl="1" eaLnBrk="1" hangingPunct="1"/>
            <a:r>
              <a:rPr lang="en-US" sz="2000" smtClean="0">
                <a:latin typeface="Arial" charset="0"/>
                <a:cs typeface="Arial" charset="0"/>
              </a:rPr>
              <a:t>Directly reference a specific database field or record and assume the data type of the associated field or record</a:t>
            </a:r>
          </a:p>
          <a:p>
            <a:pPr lvl="1" eaLnBrk="1" hangingPunct="1"/>
            <a:r>
              <a:rPr lang="en-US" sz="2000" smtClean="0">
                <a:latin typeface="Arial" charset="0"/>
                <a:cs typeface="Arial" charset="0"/>
              </a:rPr>
              <a:t>%TYPE: same data type as a database field</a:t>
            </a:r>
          </a:p>
          <a:p>
            <a:pPr lvl="1" eaLnBrk="1" hangingPunct="1"/>
            <a:r>
              <a:rPr lang="en-US" sz="2000" smtClean="0">
                <a:latin typeface="Arial" charset="0"/>
                <a:cs typeface="Arial" charset="0"/>
              </a:rPr>
              <a:t>%ROWTYPE: same data type as a database record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PL/SQL Block Syntax and Guidelines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Statements can continue over several lines</a:t>
            </a:r>
          </a:p>
          <a:p>
            <a:r>
              <a:rPr lang="en-US" smtClean="0">
                <a:latin typeface="Arial" charset="0"/>
                <a:cs typeface="Arial" charset="0"/>
              </a:rPr>
              <a:t>Lexical units can be classified as: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Delimiters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Identifiers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Literals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Comments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Simple Symbols</a:t>
            </a:r>
          </a:p>
        </p:txBody>
      </p:sp>
      <p:pic>
        <p:nvPicPr>
          <p:cNvPr id="30723" name="Content Placeholder 3" descr="screenshot.21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895475"/>
            <a:ext cx="5554663" cy="39449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Compound Symbols</a:t>
            </a:r>
          </a:p>
        </p:txBody>
      </p:sp>
      <p:pic>
        <p:nvPicPr>
          <p:cNvPr id="31747" name="Content Placeholder 3" descr="screenshot.22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846263"/>
            <a:ext cx="5862637" cy="40147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Identifiers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>
                <a:latin typeface="Arial" charset="0"/>
                <a:cs typeface="Arial" charset="0"/>
              </a:rPr>
              <a:t>Can contain up to 30 characters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Must begin with an alphabetic character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Can contain numerals, dollar signs, underscores, and number signs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Cannot contain characters such as hyphens, slashes, and spaces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Should not have the same name as a database table column name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Should not be reserved words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PL/SQL Block Syntax and Guidelines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Literals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Character and date literals must be enclosed in single quotation marks</a:t>
            </a:r>
          </a:p>
          <a:p>
            <a:pPr lvl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Example: v_name := ‘ROMMEL’;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Numbers can be simple values or scientific notation</a:t>
            </a:r>
          </a:p>
          <a:p>
            <a:r>
              <a:rPr lang="en-US" smtClean="0">
                <a:latin typeface="Arial" charset="0"/>
                <a:cs typeface="Arial" charset="0"/>
              </a:rPr>
              <a:t>A slash (/) runs the PL/SQL block in a script file or in some tools such as iSQL*PLUS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>
                <a:latin typeface="Arial Bold" charset="0"/>
                <a:cs typeface="Arial Bold" charset="0"/>
              </a:rPr>
              <a:t>The Human Resources (HR) Schema That Is Used in This Course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1" t="35425" r="31541" b="24936"/>
          <a:stretch>
            <a:fillRect/>
          </a:stretch>
        </p:blipFill>
        <p:spPr bwMode="auto">
          <a:xfrm>
            <a:off x="1395413" y="1787525"/>
            <a:ext cx="6203950" cy="418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23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Commenting a Code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>
                <a:latin typeface="Arial" charset="0"/>
                <a:cs typeface="Arial" charset="0"/>
              </a:rPr>
              <a:t>Prefix single-line comments with two dashes (--)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Place multiple-line comments between symbols /* and */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Example:</a:t>
            </a:r>
          </a:p>
          <a:p>
            <a:pPr>
              <a:buFont typeface="Arial" charset="0"/>
              <a:buNone/>
            </a:pPr>
            <a:endParaRPr lang="en-US" sz="2800" smtClean="0">
              <a:latin typeface="Arial" charset="0"/>
              <a:cs typeface="Arial" charset="0"/>
            </a:endParaRPr>
          </a:p>
        </p:txBody>
      </p:sp>
      <p:pic>
        <p:nvPicPr>
          <p:cNvPr id="34820" name="Picture 3" descr="screenshot.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3705225"/>
            <a:ext cx="64960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SQL Functions in PL/SQL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Available in procedural statements: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Single-row number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Single-row character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Data type conversion					Same as in SQL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Date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Timestamp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GREATEST and LEAST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Miscellaneous functions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Not available in procedural statements: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DECODE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Group functions</a:t>
            </a:r>
          </a:p>
        </p:txBody>
      </p:sp>
      <p:sp>
        <p:nvSpPr>
          <p:cNvPr id="4" name="Right Brace 3"/>
          <p:cNvSpPr/>
          <p:nvPr/>
        </p:nvSpPr>
        <p:spPr>
          <a:xfrm>
            <a:off x="4697413" y="2160588"/>
            <a:ext cx="628650" cy="16573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SQL Functions in PL/SQL: Examples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Build a mailing list for a company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Convert the employee name to lowercase</a:t>
            </a:r>
          </a:p>
        </p:txBody>
      </p:sp>
      <p:pic>
        <p:nvPicPr>
          <p:cNvPr id="36868" name="Picture 3" descr="screenshot.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2252663"/>
            <a:ext cx="70961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 descr="screenshot.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3997325"/>
            <a:ext cx="69151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Data Type Conversion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Convert data to comparable data types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Mixed data types can result in an error and affect performance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Conversion functions: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TO_CHAR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TO_DATE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TO_NUMBER</a:t>
            </a:r>
          </a:p>
        </p:txBody>
      </p:sp>
      <p:pic>
        <p:nvPicPr>
          <p:cNvPr id="37892" name="Picture 3" descr="screenshot.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4518025"/>
            <a:ext cx="77724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Nested Blocks and Variable Scope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PL/SQL blocks can be nested wherever an executable statement is allowed</a:t>
            </a:r>
          </a:p>
          <a:p>
            <a:r>
              <a:rPr lang="en-US" smtClean="0">
                <a:latin typeface="Arial" charset="0"/>
                <a:cs typeface="Arial" charset="0"/>
              </a:rPr>
              <a:t>A nested block becomes a statement</a:t>
            </a:r>
          </a:p>
          <a:p>
            <a:r>
              <a:rPr lang="en-US" smtClean="0">
                <a:latin typeface="Arial" charset="0"/>
                <a:cs typeface="Arial" charset="0"/>
              </a:rPr>
              <a:t>An exception section can contain nested blocks</a:t>
            </a:r>
          </a:p>
          <a:p>
            <a:r>
              <a:rPr lang="en-US" smtClean="0">
                <a:latin typeface="Arial" charset="0"/>
                <a:cs typeface="Arial" charset="0"/>
              </a:rPr>
              <a:t>The scope of an identifier is that region of a program unit (block, subprogram, or package) from which you can reference the identifier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Nested Blocks and Variable Scope</a:t>
            </a:r>
          </a:p>
        </p:txBody>
      </p:sp>
      <p:pic>
        <p:nvPicPr>
          <p:cNvPr id="39939" name="Content Placeholder 3" descr="screenshot.28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820863"/>
            <a:ext cx="7305675" cy="4181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Identifier Scope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An identifier is visible in the regions where you can reference the identifier without having to qualify it: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block can look up to the enclosing block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block cannot look down to the enclosed block</a:t>
            </a:r>
          </a:p>
          <a:p>
            <a:pPr lvl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Qualify an Identifier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The qualifier can be the label of an enclosing block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Qualify an identifier by using the block label prefix</a:t>
            </a:r>
          </a:p>
        </p:txBody>
      </p:sp>
      <p:pic>
        <p:nvPicPr>
          <p:cNvPr id="41988" name="Picture 3" descr="screenshot.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2701925"/>
            <a:ext cx="72866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Determining Variable Scope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Exercise</a:t>
            </a:r>
          </a:p>
        </p:txBody>
      </p:sp>
      <p:pic>
        <p:nvPicPr>
          <p:cNvPr id="43012" name="Picture 3" descr="screenshot.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1989138"/>
            <a:ext cx="7569200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PL/SQL Command Capitalization Styles</a:t>
            </a:r>
          </a:p>
        </p:txBody>
      </p:sp>
      <p:pic>
        <p:nvPicPr>
          <p:cNvPr id="45059" name="Picture 4" descr="Tbl04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9" b="34265"/>
          <a:stretch>
            <a:fillRect/>
          </a:stretch>
        </p:blipFill>
        <p:spPr bwMode="auto">
          <a:xfrm>
            <a:off x="725488" y="1600200"/>
            <a:ext cx="7646987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What is PL/SQL?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Stands for Procedural Language extension to the Structured Query Language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SELECT Statements in PL/SQL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The INTO clause is required</a:t>
            </a:r>
          </a:p>
          <a:p>
            <a:r>
              <a:rPr lang="en-US" smtClean="0">
                <a:latin typeface="Arial" charset="0"/>
                <a:cs typeface="Arial" charset="0"/>
              </a:rPr>
              <a:t>Queries must return one and only one row</a:t>
            </a:r>
          </a:p>
          <a:p>
            <a:r>
              <a:rPr lang="en-US" smtClean="0">
                <a:latin typeface="Arial" charset="0"/>
                <a:cs typeface="Arial" charset="0"/>
              </a:rPr>
              <a:t>Example: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46084" name="Picture 3" descr="screenshot.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3394075"/>
            <a:ext cx="73056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Inserting Data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Example:</a:t>
            </a:r>
          </a:p>
          <a:p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47108" name="Picture 3" descr="screenshot.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2276475"/>
            <a:ext cx="740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Updating Data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Example:</a:t>
            </a:r>
          </a:p>
          <a:p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48132" name="Picture 3" descr="screenshot.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247900"/>
            <a:ext cx="71437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Deleting Data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Example</a:t>
            </a:r>
          </a:p>
        </p:txBody>
      </p:sp>
      <p:pic>
        <p:nvPicPr>
          <p:cNvPr id="49156" name="Picture 3" descr="screenshot.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2438400"/>
            <a:ext cx="7248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Merging Rows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Example:</a:t>
            </a:r>
          </a:p>
        </p:txBody>
      </p:sp>
      <p:pic>
        <p:nvPicPr>
          <p:cNvPr id="50180" name="Picture 3" descr="screenshot.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157413"/>
            <a:ext cx="73723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SQL Cursor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A cursor is a private SQL work area</a:t>
            </a:r>
          </a:p>
          <a:p>
            <a:r>
              <a:rPr lang="en-US" smtClean="0">
                <a:latin typeface="Arial" charset="0"/>
                <a:cs typeface="Arial" charset="0"/>
              </a:rPr>
              <a:t>There are two types of cursors: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Implicit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Explicit</a:t>
            </a:r>
          </a:p>
          <a:p>
            <a:r>
              <a:rPr lang="en-US" smtClean="0">
                <a:latin typeface="Arial" charset="0"/>
                <a:cs typeface="Arial" charset="0"/>
              </a:rPr>
              <a:t>The Oracle server uses implicit cursors to parse and execute SQL statements</a:t>
            </a:r>
          </a:p>
          <a:p>
            <a:r>
              <a:rPr lang="en-US" smtClean="0">
                <a:latin typeface="Arial" charset="0"/>
                <a:cs typeface="Arial" charset="0"/>
              </a:rPr>
              <a:t>Explicit cursors are explicitly declared by the programmer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Controlling Explicit Cursors</a:t>
            </a:r>
          </a:p>
        </p:txBody>
      </p:sp>
      <p:pic>
        <p:nvPicPr>
          <p:cNvPr id="73731" name="Content Placeholder 3" descr="screenshot.55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028825"/>
            <a:ext cx="6734175" cy="3514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7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Declaring Cursors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Syntax:</a:t>
            </a: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r>
              <a:rPr lang="en-US" sz="2400" smtClean="0">
                <a:latin typeface="Arial" charset="0"/>
                <a:cs typeface="Arial" charset="0"/>
              </a:rPr>
              <a:t>Do not include the INTO clause in the cursor declaration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If processing rows in a specific sequence is required, use the ORDER BY clause in the query</a:t>
            </a:r>
          </a:p>
        </p:txBody>
      </p:sp>
      <p:pic>
        <p:nvPicPr>
          <p:cNvPr id="75780" name="Picture 3" descr="screenshot.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112963"/>
            <a:ext cx="535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69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Declaring the Cursor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Example:</a:t>
            </a:r>
          </a:p>
        </p:txBody>
      </p:sp>
      <p:pic>
        <p:nvPicPr>
          <p:cNvPr id="76804" name="Picture 3" descr="screenshot.5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200275"/>
            <a:ext cx="56197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4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Opening the Cursor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Syntax:</a:t>
            </a: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r>
              <a:rPr lang="en-US" sz="2400" smtClean="0">
                <a:latin typeface="Arial" charset="0"/>
                <a:cs typeface="Arial" charset="0"/>
              </a:rPr>
              <a:t>Open the cursor to execute the query and identify the active set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If the query returns no rows, no exception is raised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Use cursor attributes to test the outcome after a fetch</a:t>
            </a:r>
          </a:p>
        </p:txBody>
      </p:sp>
      <p:pic>
        <p:nvPicPr>
          <p:cNvPr id="77828" name="Picture 3" descr="screenshot.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203450"/>
            <a:ext cx="54102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2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 Unicode MS" pitchFamily="34" charset="-128"/>
              </a:rPr>
              <a:t>Fundamentals of PL/SQL</a:t>
            </a:r>
            <a:endParaRPr lang="en-US" smtClean="0"/>
          </a:p>
        </p:txBody>
      </p:sp>
      <p:sp>
        <p:nvSpPr>
          <p:cNvPr id="409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>
                <a:latin typeface="Arial Unicode MS" pitchFamily="34" charset="-128"/>
                <a:cs typeface="Arial" charset="0"/>
              </a:rPr>
              <a:t>It is highly structured, readable, and accessible language</a:t>
            </a:r>
          </a:p>
          <a:p>
            <a:r>
              <a:rPr lang="en-US" sz="2800" smtClean="0">
                <a:latin typeface="Arial Unicode MS" pitchFamily="34" charset="-128"/>
                <a:cs typeface="Arial" charset="0"/>
              </a:rPr>
              <a:t>It is a standard and portable language for Oracle development</a:t>
            </a:r>
          </a:p>
          <a:p>
            <a:r>
              <a:rPr lang="en-US" sz="2800" smtClean="0">
                <a:latin typeface="Arial Unicode MS" pitchFamily="34" charset="-128"/>
                <a:cs typeface="Arial" charset="0"/>
              </a:rPr>
              <a:t>It is an embedded language</a:t>
            </a:r>
          </a:p>
          <a:p>
            <a:r>
              <a:rPr lang="en-US" sz="2800" smtClean="0">
                <a:latin typeface="Arial Unicode MS" pitchFamily="34" charset="-128"/>
                <a:cs typeface="Arial" charset="0"/>
              </a:rPr>
              <a:t>It is a high-performance, highly integrated database language</a:t>
            </a:r>
          </a:p>
          <a:p>
            <a:pPr eaLnBrk="1" hangingPunct="1"/>
            <a:r>
              <a:rPr lang="en-US" sz="2800" smtClean="0">
                <a:latin typeface="Arial" charset="0"/>
                <a:cs typeface="Arial" charset="0"/>
              </a:rPr>
              <a:t>Type in editor, execute in SQL*Plus</a:t>
            </a:r>
          </a:p>
          <a:p>
            <a:pPr>
              <a:buFont typeface="Arial" charset="0"/>
              <a:buNone/>
            </a:pPr>
            <a:endParaRPr lang="en-US" sz="28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Fetching Data from the Cursor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Syntax:</a:t>
            </a: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r>
              <a:rPr lang="en-US" sz="2400" smtClean="0">
                <a:latin typeface="Arial" charset="0"/>
                <a:cs typeface="Arial" charset="0"/>
              </a:rPr>
              <a:t>Retrieve the current row values into variables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Include the same number of variables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Match each variable to correspond to the column’s position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Test to see whether the cursor contains row</a:t>
            </a:r>
          </a:p>
        </p:txBody>
      </p:sp>
      <p:pic>
        <p:nvPicPr>
          <p:cNvPr id="78852" name="Picture 3" descr="screenshot.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3588"/>
            <a:ext cx="58007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8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Fetching Data from the Cursor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Example:</a:t>
            </a:r>
          </a:p>
        </p:txBody>
      </p:sp>
      <p:pic>
        <p:nvPicPr>
          <p:cNvPr id="79876" name="Picture 3" descr="screenshot.6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2122488"/>
            <a:ext cx="56959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9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Closing the Cursor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Syntax:</a:t>
            </a: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r>
              <a:rPr lang="en-US" sz="2400" smtClean="0">
                <a:latin typeface="Arial" charset="0"/>
                <a:cs typeface="Arial" charset="0"/>
              </a:rPr>
              <a:t>Close the cursor after completing the processing of the rows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Reopen the cursor, if required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Do not attempt to fetch data from a cursor after it has been closed</a:t>
            </a:r>
          </a:p>
        </p:txBody>
      </p:sp>
      <p:pic>
        <p:nvPicPr>
          <p:cNvPr id="80900" name="Picture 3" descr="screenshot.6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035175"/>
            <a:ext cx="54006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57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Cursor: Example</a:t>
            </a:r>
          </a:p>
        </p:txBody>
      </p:sp>
      <p:pic>
        <p:nvPicPr>
          <p:cNvPr id="82947" name="Content Placeholder 3" descr="screenshot.64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1914525"/>
            <a:ext cx="6686550" cy="3743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59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Cursor FOR Loops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Syntax:</a:t>
            </a: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r>
              <a:rPr lang="en-US" sz="2400" smtClean="0">
                <a:latin typeface="Arial" charset="0"/>
                <a:cs typeface="Arial" charset="0"/>
              </a:rPr>
              <a:t>The cursor FOR loop is a shortcut to process explicit cursors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Implicit open, fetch, exit, and close cursor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The record is implicitly declared</a:t>
            </a:r>
          </a:p>
        </p:txBody>
      </p:sp>
      <p:pic>
        <p:nvPicPr>
          <p:cNvPr id="83972" name="Picture 3" descr="screenshot.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2122488"/>
            <a:ext cx="53721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3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Cursor FOR Loops: Example</a:t>
            </a:r>
          </a:p>
        </p:txBody>
      </p:sp>
      <p:pic>
        <p:nvPicPr>
          <p:cNvPr id="84995" name="Content Placeholder 3" descr="screenshot.66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2447925"/>
            <a:ext cx="5905500" cy="2676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82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Cursor FOR Loops Using Subqueries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No need to declare the cursor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Example:</a:t>
            </a:r>
          </a:p>
        </p:txBody>
      </p:sp>
      <p:pic>
        <p:nvPicPr>
          <p:cNvPr id="86020" name="Picture 3" descr="screenshot.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2778125"/>
            <a:ext cx="58864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50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SQL Cursor Attributes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Using SQL cursor attributes, you can test the outcome of your SQL statements</a:t>
            </a:r>
          </a:p>
        </p:txBody>
      </p:sp>
      <p:pic>
        <p:nvPicPr>
          <p:cNvPr id="52228" name="Picture 3" descr="screenshot.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2693988"/>
            <a:ext cx="72771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Transaction Control Statements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Initiate a transaction with the first DML command to follow a COMMIT or ROLLBACK</a:t>
            </a:r>
          </a:p>
          <a:p>
            <a:r>
              <a:rPr lang="en-US" smtClean="0">
                <a:latin typeface="Arial" charset="0"/>
                <a:cs typeface="Arial" charset="0"/>
              </a:rPr>
              <a:t>Use COMMIT and ROLLBACK SQL statements to terminate a transaction explicitly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Controlling PL/SQL Flow of Execution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You can change the logical execution of statements using conditional IF statements and loop control structures</a:t>
            </a:r>
          </a:p>
          <a:p>
            <a:r>
              <a:rPr lang="en-US" smtClean="0">
                <a:latin typeface="Arial" charset="0"/>
                <a:cs typeface="Arial" charset="0"/>
              </a:rPr>
              <a:t>Conditional IF statements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IF-THEN-END IF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IF-THEN-ELSE-END IF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IF-THEN-ELSIF-END IF</a:t>
            </a:r>
          </a:p>
        </p:txBody>
      </p:sp>
      <p:pic>
        <p:nvPicPr>
          <p:cNvPr id="54276" name="Picture 3" descr="screenshot.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4057650"/>
            <a:ext cx="14763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PL/SQL Environment</a:t>
            </a: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t="30243" r="62196" b="20689"/>
          <a:stretch>
            <a:fillRect/>
          </a:stretch>
        </p:blipFill>
        <p:spPr bwMode="auto">
          <a:xfrm>
            <a:off x="1101725" y="1890713"/>
            <a:ext cx="6767513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IF Statements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Syntax:</a:t>
            </a: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24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2400" smtClean="0">
              <a:latin typeface="Arial" charset="0"/>
              <a:cs typeface="Arial" charset="0"/>
            </a:endParaRPr>
          </a:p>
          <a:p>
            <a:r>
              <a:rPr lang="en-US" sz="2400" smtClean="0">
                <a:latin typeface="Arial" charset="0"/>
                <a:cs typeface="Arial" charset="0"/>
              </a:rPr>
              <a:t>Example:</a:t>
            </a:r>
          </a:p>
        </p:txBody>
      </p:sp>
      <p:pic>
        <p:nvPicPr>
          <p:cNvPr id="55300" name="Picture 3" descr="screenshot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16"/>
          <a:stretch>
            <a:fillRect/>
          </a:stretch>
        </p:blipFill>
        <p:spPr bwMode="auto">
          <a:xfrm>
            <a:off x="766763" y="2033588"/>
            <a:ext cx="7610475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4" descr="screenshot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40"/>
          <a:stretch>
            <a:fillRect/>
          </a:stretch>
        </p:blipFill>
        <p:spPr bwMode="auto">
          <a:xfrm>
            <a:off x="766763" y="4686300"/>
            <a:ext cx="76104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IF-THEN-ELSE Statement Execution Flow</a:t>
            </a:r>
          </a:p>
        </p:txBody>
      </p:sp>
      <p:pic>
        <p:nvPicPr>
          <p:cNvPr id="56323" name="Content Placeholder 3" descr="screenshot.40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1827213"/>
            <a:ext cx="7400925" cy="4305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IF-THEN-ELSE Statements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Example: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57348" name="Picture 3" descr="screenshot.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2235200"/>
            <a:ext cx="69246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IF-THEN-ELSIF Statement Execution Flow</a:t>
            </a:r>
          </a:p>
        </p:txBody>
      </p:sp>
      <p:pic>
        <p:nvPicPr>
          <p:cNvPr id="58371" name="Content Placeholder 3" descr="screenshot.43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600200"/>
            <a:ext cx="7780337" cy="437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IF-THEN-ELSIF Statements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Example:</a:t>
            </a:r>
          </a:p>
        </p:txBody>
      </p:sp>
      <p:pic>
        <p:nvPicPr>
          <p:cNvPr id="59396" name="Picture 3" descr="screenshot.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2303463"/>
            <a:ext cx="69056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CASE Expressions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A CASE expression selects a result and returns it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To select the result, the CASE expression uses an expression whose value is used to select one of the several alternatives</a:t>
            </a:r>
          </a:p>
        </p:txBody>
      </p:sp>
      <p:pic>
        <p:nvPicPr>
          <p:cNvPr id="60420" name="Picture 3" descr="screenshot.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3286125"/>
            <a:ext cx="687705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CASE Expressions: Example</a:t>
            </a:r>
          </a:p>
        </p:txBody>
      </p:sp>
      <p:pic>
        <p:nvPicPr>
          <p:cNvPr id="61443" name="Content Placeholder 3" descr="screenshot.46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5" y="1600200"/>
            <a:ext cx="6507163" cy="437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Handling Nulls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>
                <a:latin typeface="Arial" charset="0"/>
                <a:cs typeface="Arial" charset="0"/>
              </a:rPr>
              <a:t>When working with nulls, you can avoid some common mistakes by keeping in mind the following rules:</a:t>
            </a:r>
          </a:p>
          <a:p>
            <a:pPr lvl="1"/>
            <a:r>
              <a:rPr lang="en-US" sz="2400" smtClean="0">
                <a:latin typeface="Arial" charset="0"/>
                <a:cs typeface="Arial" charset="0"/>
              </a:rPr>
              <a:t>Simple comparisons involving nulls always yield NULL</a:t>
            </a:r>
          </a:p>
          <a:p>
            <a:pPr lvl="1"/>
            <a:r>
              <a:rPr lang="en-US" sz="2400" smtClean="0">
                <a:latin typeface="Arial" charset="0"/>
                <a:cs typeface="Arial" charset="0"/>
              </a:rPr>
              <a:t>Applying the logical operator NOT to a null yields NULL</a:t>
            </a:r>
          </a:p>
          <a:p>
            <a:pPr lvl="1"/>
            <a:r>
              <a:rPr lang="en-US" sz="2400" smtClean="0">
                <a:latin typeface="Arial" charset="0"/>
                <a:cs typeface="Arial" charset="0"/>
              </a:rPr>
              <a:t>In conditional control statements, if the condition yields NULL, its associated sequence of statements is not executed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Iterative Control: LOOP Statements</a:t>
            </a:r>
          </a:p>
        </p:txBody>
      </p:sp>
      <p:sp>
        <p:nvSpPr>
          <p:cNvPr id="63491" name="Content Placeholder 3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Loops repeat a statement or sequence of statements multiple times</a:t>
            </a:r>
          </a:p>
          <a:p>
            <a:r>
              <a:rPr lang="en-US" smtClean="0">
                <a:latin typeface="Arial" charset="0"/>
                <a:cs typeface="Arial" charset="0"/>
              </a:rPr>
              <a:t>There are three loop types: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Basic loop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FOR loop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WHILE loop</a:t>
            </a:r>
          </a:p>
        </p:txBody>
      </p:sp>
      <p:pic>
        <p:nvPicPr>
          <p:cNvPr id="63492" name="Picture 4" descr="screenshot.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4057650"/>
            <a:ext cx="14763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Basic Loops</a:t>
            </a:r>
          </a:p>
        </p:txBody>
      </p:sp>
      <p:pic>
        <p:nvPicPr>
          <p:cNvPr id="64515" name="Content Placeholder 3" descr="screenshot.48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16113"/>
            <a:ext cx="6475413" cy="3205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Benefits of PL/SQL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>
                <a:latin typeface="Arial" charset="0"/>
                <a:cs typeface="Arial" charset="0"/>
              </a:rPr>
              <a:t>PL/SQL is portable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You can declare variables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You can program with procedure language control structures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PL/SQL can handle errors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Easy maintenance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Improved data security and integrity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Improved performance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Improved code clarity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Basic Loops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Example</a:t>
            </a:r>
          </a:p>
        </p:txBody>
      </p:sp>
      <p:pic>
        <p:nvPicPr>
          <p:cNvPr id="65540" name="Picture 3" descr="screenshot.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2185988"/>
            <a:ext cx="7081838" cy="385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WHILE Loops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Syntax</a:t>
            </a: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2400" smtClean="0">
                <a:latin typeface="Arial" charset="0"/>
                <a:cs typeface="Arial" charset="0"/>
              </a:rPr>
              <a:t>	Use the WHILE loop to repeat statements while a condition is TRUE</a:t>
            </a:r>
          </a:p>
          <a:p>
            <a:pPr>
              <a:buFont typeface="Arial" charset="0"/>
              <a:buNone/>
            </a:pPr>
            <a:endParaRPr lang="en-US" sz="2400" smtClean="0">
              <a:latin typeface="Arial" charset="0"/>
              <a:cs typeface="Arial" charset="0"/>
            </a:endParaRPr>
          </a:p>
        </p:txBody>
      </p:sp>
      <p:pic>
        <p:nvPicPr>
          <p:cNvPr id="66564" name="Picture 3" descr="screenshot.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173288"/>
            <a:ext cx="6880225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WHILE Loops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Example: </a:t>
            </a:r>
          </a:p>
        </p:txBody>
      </p:sp>
      <p:pic>
        <p:nvPicPr>
          <p:cNvPr id="67588" name="Picture 3" descr="screenshot.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2122488"/>
            <a:ext cx="7131050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FOR Loops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Syntax:</a:t>
            </a: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r>
              <a:rPr lang="en-US" sz="2400" smtClean="0">
                <a:latin typeface="Arial" charset="0"/>
                <a:cs typeface="Arial" charset="0"/>
              </a:rPr>
              <a:t>Use a FOR loop to shortcut the test for the number of iterations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Do not declare the counter; it is declared implicitly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“lower_bound .. upper_bound” is required syntax</a:t>
            </a:r>
          </a:p>
        </p:txBody>
      </p:sp>
      <p:pic>
        <p:nvPicPr>
          <p:cNvPr id="68612" name="Picture 3" descr="screenshot.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065338"/>
            <a:ext cx="6500813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FOR LOOPS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Example:</a:t>
            </a:r>
          </a:p>
        </p:txBody>
      </p:sp>
      <p:pic>
        <p:nvPicPr>
          <p:cNvPr id="69636" name="Picture 3" descr="screenshot.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2386013"/>
            <a:ext cx="707390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FOR Loops: Guidelines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Reference the counter within the loop only; it is undefined outside the loop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Do not reference the counter as the target of an assignment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Use the basic loop when the statements inside the loop must execute at least once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Use the WHILE loop if the condition has to be evaluated at the start of each iteration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Use a FOR loop if the number of iterations is known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Handling Exceptions with PL/SQL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An exception is an identifier in PL/SQL that is raised during execution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How is it raised?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An Oracle error occurred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You raised it explicitly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How do you handle it?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Trap it with a handler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Propagate it to the calling environment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Handling Exceptions</a:t>
            </a:r>
          </a:p>
        </p:txBody>
      </p:sp>
      <p:pic>
        <p:nvPicPr>
          <p:cNvPr id="88067" name="Content Placeholder 3" descr="screenshot.68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8" y="2171700"/>
            <a:ext cx="5762625" cy="322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Exception Types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2400" smtClean="0">
                <a:latin typeface="Arial" charset="0"/>
                <a:cs typeface="Arial" charset="0"/>
              </a:rPr>
              <a:t>								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411913" y="1830388"/>
            <a:ext cx="334962" cy="10382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093" name="TextBox 4"/>
          <p:cNvSpPr txBox="1">
            <a:spLocks noChangeArrowheads="1"/>
          </p:cNvSpPr>
          <p:nvPr/>
        </p:nvSpPr>
        <p:spPr bwMode="auto">
          <a:xfrm>
            <a:off x="6757988" y="2178050"/>
            <a:ext cx="176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Implicitly raised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11913" y="3235325"/>
            <a:ext cx="3032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095" name="TextBox 7"/>
          <p:cNvSpPr txBox="1">
            <a:spLocks noChangeArrowheads="1"/>
          </p:cNvSpPr>
          <p:nvPr/>
        </p:nvSpPr>
        <p:spPr bwMode="auto">
          <a:xfrm>
            <a:off x="6757988" y="3051175"/>
            <a:ext cx="177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Explicitly raised</a:t>
            </a:r>
          </a:p>
        </p:txBody>
      </p:sp>
      <p:pic>
        <p:nvPicPr>
          <p:cNvPr id="89096" name="Picture 10" descr="screenshot.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525588"/>
            <a:ext cx="58483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Trapping Exceptions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Syntax:</a:t>
            </a:r>
          </a:p>
        </p:txBody>
      </p:sp>
      <p:pic>
        <p:nvPicPr>
          <p:cNvPr id="90116" name="Picture 3" descr="screenshot.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179638"/>
            <a:ext cx="56388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PL/SQL Block Structure</a:t>
            </a:r>
          </a:p>
        </p:txBody>
      </p:sp>
      <p:pic>
        <p:nvPicPr>
          <p:cNvPr id="11267" name="Content Placeholder 3" descr="screenshot.7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1600200"/>
            <a:ext cx="5084763" cy="437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Trapping Exceptions Guidelines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The EXCEPTION keyword starts exception-handling section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Several exception handlers are allowed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Only one handler is processed before leaving the block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WHEN OTHERS is the last clause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Trapping Predefined Oracle Server Errors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Reference the standard name in the exception-handling routine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Sample predefined exceptions: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NO_DATA_FOUND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TOO_MANY_ROWS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INVALID_CURSOR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ZERO_DIVIDE</a:t>
            </a:r>
          </a:p>
          <a:p>
            <a:pPr lvl="1"/>
            <a:r>
              <a:rPr lang="en-US" sz="2000" smtClean="0">
                <a:latin typeface="Arial" charset="0"/>
                <a:cs typeface="Arial" charset="0"/>
              </a:rPr>
              <a:t>DUP_VAL_ON_INDEX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Trapping User-Defined Exceptions</a:t>
            </a:r>
          </a:p>
        </p:txBody>
      </p:sp>
      <p:pic>
        <p:nvPicPr>
          <p:cNvPr id="95235" name="Content Placeholder 3" descr="screenshot.73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462213"/>
            <a:ext cx="6181725" cy="2647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User-Defined Exceptions: Example</a:t>
            </a:r>
          </a:p>
        </p:txBody>
      </p:sp>
      <p:pic>
        <p:nvPicPr>
          <p:cNvPr id="96259" name="Content Placeholder 3" descr="screenshot.74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2114550"/>
            <a:ext cx="5705475" cy="3343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Overview of Subprograms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 smtClean="0">
                <a:latin typeface="Arial" charset="0"/>
                <a:cs typeface="Arial" charset="0"/>
              </a:rPr>
              <a:t>A subprogram:</a:t>
            </a:r>
          </a:p>
          <a:p>
            <a:pPr lvl="1"/>
            <a:r>
              <a:rPr lang="en-US" sz="2000" dirty="0" smtClean="0">
                <a:latin typeface="Arial" charset="0"/>
                <a:cs typeface="Arial" charset="0"/>
              </a:rPr>
              <a:t>Is a named PL/SQL block that can accept parameters and be invoked from a calling environment</a:t>
            </a:r>
          </a:p>
          <a:p>
            <a:pPr lvl="1"/>
            <a:r>
              <a:rPr lang="en-US" sz="2000" dirty="0" smtClean="0">
                <a:latin typeface="Arial" charset="0"/>
                <a:cs typeface="Arial" charset="0"/>
              </a:rPr>
              <a:t>Is of two types:</a:t>
            </a:r>
          </a:p>
          <a:p>
            <a:pPr lvl="2"/>
            <a:r>
              <a:rPr lang="en-US" sz="1600" dirty="0" smtClean="0">
                <a:latin typeface="Arial" charset="0"/>
                <a:cs typeface="Arial" charset="0"/>
              </a:rPr>
              <a:t>A procedure that performs an action</a:t>
            </a:r>
          </a:p>
          <a:p>
            <a:pPr lvl="2"/>
            <a:r>
              <a:rPr lang="en-US" sz="1600" dirty="0" smtClean="0">
                <a:latin typeface="Arial" charset="0"/>
                <a:cs typeface="Arial" charset="0"/>
              </a:rPr>
              <a:t>A function that computes a value</a:t>
            </a:r>
          </a:p>
          <a:p>
            <a:pPr lvl="1"/>
            <a:r>
              <a:rPr lang="en-US" sz="2000" dirty="0" smtClean="0">
                <a:latin typeface="Arial" charset="0"/>
                <a:cs typeface="Arial" charset="0"/>
              </a:rPr>
              <a:t>Is based on standard PL/SQL block structure</a:t>
            </a:r>
          </a:p>
          <a:p>
            <a:pPr lvl="1"/>
            <a:r>
              <a:rPr lang="en-US" sz="2000" dirty="0" smtClean="0">
                <a:latin typeface="Arial" charset="0"/>
                <a:cs typeface="Arial" charset="0"/>
              </a:rPr>
              <a:t>Provides modularity, reusability, extensibility, and maintainability</a:t>
            </a:r>
          </a:p>
          <a:p>
            <a:pPr lvl="1"/>
            <a:r>
              <a:rPr lang="en-US" sz="2000" dirty="0" smtClean="0">
                <a:latin typeface="Arial" charset="0"/>
                <a:cs typeface="Arial" charset="0"/>
              </a:rPr>
              <a:t>Provides easy maintenance, improved data security and integrity, improved performance, and improved code </a:t>
            </a:r>
            <a:r>
              <a:rPr lang="en-US" sz="2000" dirty="0" smtClean="0">
                <a:latin typeface="Arial" charset="0"/>
                <a:cs typeface="Arial" charset="0"/>
              </a:rPr>
              <a:t>clarity </a:t>
            </a:r>
            <a:endParaRPr lang="en-US" sz="2000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Anonymous vs Subprogram Blocks</a:t>
            </a:r>
          </a:p>
        </p:txBody>
      </p:sp>
      <p:pic>
        <p:nvPicPr>
          <p:cNvPr id="99331" name="Content Placeholder 3" descr="screenshot.76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17" y="1825280"/>
            <a:ext cx="4283144" cy="23419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 descr="screenshot.7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71" y="1825280"/>
            <a:ext cx="4149603" cy="212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What is a Procedure?</a:t>
            </a:r>
          </a:p>
        </p:txBody>
      </p:sp>
      <p:sp>
        <p:nvSpPr>
          <p:cNvPr id="10240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A procedure is a type of subprogram that performs an action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A procedure can be stored in the database, as a schema object, for repeated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Syntax for Creating Procedures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  <a:cs typeface="Arial" charset="0"/>
            </a:endParaRPr>
          </a:p>
          <a:p>
            <a:endParaRPr lang="en-US" smtClean="0">
              <a:latin typeface="Arial" charset="0"/>
              <a:cs typeface="Arial" charset="0"/>
            </a:endParaRPr>
          </a:p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z="2400" smtClean="0">
                <a:latin typeface="Arial" charset="0"/>
                <a:cs typeface="Arial" charset="0"/>
              </a:rPr>
              <a:t>The REPLACE option indicates that if the procedure exists, it will be dropped and replaced with the new version created by the statement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PL/SQL block starts with either BEGIN or the declaration of local variables and ends with either END or END </a:t>
            </a:r>
            <a:r>
              <a:rPr lang="en-US" sz="2400" i="1" smtClean="0">
                <a:latin typeface="Arial" charset="0"/>
                <a:cs typeface="Arial" charset="0"/>
              </a:rPr>
              <a:t>procedure_name</a:t>
            </a:r>
            <a:endParaRPr lang="en-US" sz="2400" smtClean="0">
              <a:latin typeface="Arial" charset="0"/>
              <a:cs typeface="Arial" charset="0"/>
            </a:endParaRPr>
          </a:p>
        </p:txBody>
      </p:sp>
      <p:pic>
        <p:nvPicPr>
          <p:cNvPr id="103428" name="Picture 3" descr="screenshot.7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6959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Formal Versus Actual Parameters</a:t>
            </a:r>
          </a:p>
        </p:txBody>
      </p:sp>
      <p:sp>
        <p:nvSpPr>
          <p:cNvPr id="10445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Formal parameters: variables declared in the parameter list of a subprogram specification 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Example:</a:t>
            </a:r>
          </a:p>
          <a:p>
            <a:pPr lvl="1">
              <a:buFont typeface="Arial" charset="0"/>
              <a:buNone/>
            </a:pPr>
            <a:r>
              <a:rPr lang="en-US" sz="1600" smtClean="0">
                <a:latin typeface="Arial" charset="0"/>
                <a:cs typeface="Arial" charset="0"/>
              </a:rPr>
              <a:t>CREATE PROCEDURE raise_sal (p_id NUMBER, p_amount NUMBER)</a:t>
            </a:r>
          </a:p>
          <a:p>
            <a:pPr lvl="1">
              <a:buFont typeface="Arial" charset="0"/>
              <a:buNone/>
            </a:pPr>
            <a:r>
              <a:rPr lang="en-US" sz="1600" smtClean="0">
                <a:latin typeface="Arial" charset="0"/>
                <a:cs typeface="Arial" charset="0"/>
              </a:rPr>
              <a:t>…</a:t>
            </a:r>
          </a:p>
          <a:p>
            <a:pPr lvl="1">
              <a:buFont typeface="Arial" charset="0"/>
              <a:buNone/>
            </a:pPr>
            <a:r>
              <a:rPr lang="en-US" sz="1600" smtClean="0">
                <a:latin typeface="Arial" charset="0"/>
                <a:cs typeface="Arial" charset="0"/>
              </a:rPr>
              <a:t>END raise_sal;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Actual parameters: variables or expressions referenced in the parameter list of a subprogram call</a:t>
            </a:r>
          </a:p>
          <a:p>
            <a:r>
              <a:rPr lang="en-US" sz="2000" smtClean="0">
                <a:latin typeface="Arial" charset="0"/>
                <a:cs typeface="Arial" charset="0"/>
              </a:rPr>
              <a:t>Example:</a:t>
            </a:r>
          </a:p>
          <a:p>
            <a:pPr lvl="1">
              <a:buFont typeface="Arial" charset="0"/>
              <a:buNone/>
            </a:pPr>
            <a:r>
              <a:rPr lang="en-US" sz="1600" smtClean="0">
                <a:latin typeface="Arial" charset="0"/>
                <a:cs typeface="Arial" charset="0"/>
              </a:rPr>
              <a:t>Raise_sal(v_id, 2000);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Procedural Parameter Modes</a:t>
            </a:r>
          </a:p>
        </p:txBody>
      </p:sp>
      <p:pic>
        <p:nvPicPr>
          <p:cNvPr id="105475" name="Content Placeholder 3" descr="screenshot.80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019300"/>
            <a:ext cx="5105400" cy="3533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Example PL/SQL Blocks</a:t>
            </a:r>
          </a:p>
        </p:txBody>
      </p:sp>
      <p:pic>
        <p:nvPicPr>
          <p:cNvPr id="12291" name="Content Placeholder 3" descr="screenshot.8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8" y="1600200"/>
            <a:ext cx="4046537" cy="437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Creating Procedures with Parameters</a:t>
            </a:r>
          </a:p>
        </p:txBody>
      </p:sp>
      <p:pic>
        <p:nvPicPr>
          <p:cNvPr id="106499" name="Content Placeholder 3" descr="screenshot.81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809750"/>
            <a:ext cx="6305550" cy="3952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 Parameters: Example</a:t>
            </a:r>
          </a:p>
        </p:txBody>
      </p:sp>
      <p:pic>
        <p:nvPicPr>
          <p:cNvPr id="107523" name="Content Placeholder 3" descr="screenshot.82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2047875"/>
            <a:ext cx="5667375" cy="347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OUT Parameters: Example</a:t>
            </a:r>
          </a:p>
        </p:txBody>
      </p:sp>
      <p:pic>
        <p:nvPicPr>
          <p:cNvPr id="108547" name="Content Placeholder 3" descr="screenshot.83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417638"/>
            <a:ext cx="4859337" cy="2090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4" descr="screenshot.8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3429000"/>
            <a:ext cx="5705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Viewing OUT Parameters</a:t>
            </a:r>
          </a:p>
        </p:txBody>
      </p:sp>
      <p:pic>
        <p:nvPicPr>
          <p:cNvPr id="109571" name="Content Placeholder 3" descr="screenshot.85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697038"/>
            <a:ext cx="7478713" cy="2665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 OUT Parameters</a:t>
            </a:r>
          </a:p>
        </p:txBody>
      </p:sp>
      <p:pic>
        <p:nvPicPr>
          <p:cNvPr id="110595" name="Content Placeholder 3" descr="screenshot.86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138363"/>
            <a:ext cx="5953125" cy="329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Viewing IN OUT Parameters</a:t>
            </a:r>
          </a:p>
        </p:txBody>
      </p:sp>
      <p:pic>
        <p:nvPicPr>
          <p:cNvPr id="111619" name="Content Placeholder 3" descr="screenshot.87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881188"/>
            <a:ext cx="5057775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Methods for Passing Parameters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latin typeface="Arial" charset="0"/>
                <a:cs typeface="Arial" charset="0"/>
              </a:rPr>
              <a:t>Positional: List actual parameters in the same order as formal parameters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Named: List actual parameters in arbitrary order by associating each with its corresponding formal parameter</a:t>
            </a:r>
          </a:p>
          <a:p>
            <a:r>
              <a:rPr lang="en-US" sz="2400" smtClean="0">
                <a:latin typeface="Arial" charset="0"/>
                <a:cs typeface="Arial" charset="0"/>
              </a:rPr>
              <a:t>Combination: List some of the actual parameters as positional and some as named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DEFAULT Option for Parameters</a:t>
            </a:r>
          </a:p>
        </p:txBody>
      </p:sp>
      <p:pic>
        <p:nvPicPr>
          <p:cNvPr id="113667" name="Content Placeholder 3" descr="screenshot.88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2462213"/>
            <a:ext cx="5476875" cy="2647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Examples for Passing Parameters</a:t>
            </a:r>
          </a:p>
        </p:txBody>
      </p:sp>
      <p:pic>
        <p:nvPicPr>
          <p:cNvPr id="114691" name="Content Placeholder 3" descr="screenshot.89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047875"/>
            <a:ext cx="5600700" cy="347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Declaring Subprograms</a:t>
            </a:r>
          </a:p>
        </p:txBody>
      </p:sp>
      <p:pic>
        <p:nvPicPr>
          <p:cNvPr id="115715" name="Content Placeholder 3" descr="screenshot.90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2157413"/>
            <a:ext cx="5886450" cy="3257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90DBEC501D404E8A24B991DFCE4A6C" ma:contentTypeVersion="0" ma:contentTypeDescription="Create a new document." ma:contentTypeScope="" ma:versionID="a86e07556f885e2b41f5697c7ede280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B0006A7D-DD93-496F-B4AC-811ACDFB5723}">
  <ds:schemaRefs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3068D68-5FC2-4DEC-8B82-7731587B52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83C587-AB02-4589-B6A4-81FBADAF4E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8192</TotalTime>
  <Words>2794</Words>
  <Application>Microsoft Office PowerPoint</Application>
  <PresentationFormat>On-screen Show (4:3)</PresentationFormat>
  <Paragraphs>513</Paragraphs>
  <Slides>133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4" baseType="lpstr">
      <vt:lpstr>Office Theme</vt:lpstr>
      <vt:lpstr>PowerPoint Presentation</vt:lpstr>
      <vt:lpstr>Objectives</vt:lpstr>
      <vt:lpstr>The Human Resources (HR) Schema That Is Used in This Course</vt:lpstr>
      <vt:lpstr>What is PL/SQL?</vt:lpstr>
      <vt:lpstr>Fundamentals of PL/SQL</vt:lpstr>
      <vt:lpstr>PL/SQL Environment</vt:lpstr>
      <vt:lpstr>Benefits of PL/SQL</vt:lpstr>
      <vt:lpstr>PL/SQL Block Structure</vt:lpstr>
      <vt:lpstr>Example PL/SQL Blocks</vt:lpstr>
      <vt:lpstr>Blocks Types</vt:lpstr>
      <vt:lpstr>Use of Variables</vt:lpstr>
      <vt:lpstr>Handling Variables in PL/SQL</vt:lpstr>
      <vt:lpstr>Types of Variables</vt:lpstr>
      <vt:lpstr>Types of Variables</vt:lpstr>
      <vt:lpstr>Declaring PL/SQL Variables</vt:lpstr>
      <vt:lpstr>Guidelines for Declaring PL/SQL Variables</vt:lpstr>
      <vt:lpstr>Naming Rules</vt:lpstr>
      <vt:lpstr>Variable Initialization and Keywords</vt:lpstr>
      <vt:lpstr>Scalar Data Types</vt:lpstr>
      <vt:lpstr>Base Scalar Data Types</vt:lpstr>
      <vt:lpstr>Scalar Variable Declarations</vt:lpstr>
      <vt:lpstr>The %TYPE Attribute</vt:lpstr>
      <vt:lpstr>Declaring Boolean Variables</vt:lpstr>
      <vt:lpstr>Composite and Reference Variables</vt:lpstr>
      <vt:lpstr>PL/SQL Block Syntax and Guidelines</vt:lpstr>
      <vt:lpstr>Simple Symbols</vt:lpstr>
      <vt:lpstr>Compound Symbols</vt:lpstr>
      <vt:lpstr>Identifiers</vt:lpstr>
      <vt:lpstr>PL/SQL Block Syntax and Guidelines</vt:lpstr>
      <vt:lpstr>Commenting a Code</vt:lpstr>
      <vt:lpstr>SQL Functions in PL/SQL</vt:lpstr>
      <vt:lpstr>SQL Functions in PL/SQL: Examples</vt:lpstr>
      <vt:lpstr>Data Type Conversion</vt:lpstr>
      <vt:lpstr>Nested Blocks and Variable Scope</vt:lpstr>
      <vt:lpstr>Nested Blocks and Variable Scope</vt:lpstr>
      <vt:lpstr>Identifier Scope</vt:lpstr>
      <vt:lpstr>Qualify an Identifier</vt:lpstr>
      <vt:lpstr>Determining Variable Scope</vt:lpstr>
      <vt:lpstr>PL/SQL Command Capitalization Styles</vt:lpstr>
      <vt:lpstr>SELECT Statements in PL/SQL</vt:lpstr>
      <vt:lpstr>Inserting Data</vt:lpstr>
      <vt:lpstr>Updating Data</vt:lpstr>
      <vt:lpstr>Deleting Data</vt:lpstr>
      <vt:lpstr>Merging Rows</vt:lpstr>
      <vt:lpstr>SQL Cursor</vt:lpstr>
      <vt:lpstr>Controlling Explicit Cursors</vt:lpstr>
      <vt:lpstr>Declaring Cursors</vt:lpstr>
      <vt:lpstr>Declaring the Cursor</vt:lpstr>
      <vt:lpstr>Opening the Cursor</vt:lpstr>
      <vt:lpstr>Fetching Data from the Cursor</vt:lpstr>
      <vt:lpstr>Fetching Data from the Cursor</vt:lpstr>
      <vt:lpstr>Closing the Cursor</vt:lpstr>
      <vt:lpstr>Cursor: Example</vt:lpstr>
      <vt:lpstr>Cursor FOR Loops</vt:lpstr>
      <vt:lpstr>Cursor FOR Loops: Example</vt:lpstr>
      <vt:lpstr>Cursor FOR Loops Using Subqueries</vt:lpstr>
      <vt:lpstr>SQL Cursor Attributes</vt:lpstr>
      <vt:lpstr>Transaction Control Statements</vt:lpstr>
      <vt:lpstr>Controlling PL/SQL Flow of Execution</vt:lpstr>
      <vt:lpstr>IF Statements</vt:lpstr>
      <vt:lpstr>IF-THEN-ELSE Statement Execution Flow</vt:lpstr>
      <vt:lpstr>IF-THEN-ELSE Statements</vt:lpstr>
      <vt:lpstr>IF-THEN-ELSIF Statement Execution Flow</vt:lpstr>
      <vt:lpstr>IF-THEN-ELSIF Statements</vt:lpstr>
      <vt:lpstr>CASE Expressions</vt:lpstr>
      <vt:lpstr>CASE Expressions: Example</vt:lpstr>
      <vt:lpstr>Handling Nulls</vt:lpstr>
      <vt:lpstr>Iterative Control: LOOP Statements</vt:lpstr>
      <vt:lpstr>Basic Loops</vt:lpstr>
      <vt:lpstr>Basic Loops</vt:lpstr>
      <vt:lpstr>WHILE Loops</vt:lpstr>
      <vt:lpstr>WHILE Loops</vt:lpstr>
      <vt:lpstr>FOR Loops</vt:lpstr>
      <vt:lpstr>FOR LOOPS</vt:lpstr>
      <vt:lpstr>FOR Loops: Guidelines</vt:lpstr>
      <vt:lpstr>Handling Exceptions with PL/SQL</vt:lpstr>
      <vt:lpstr>Handling Exceptions</vt:lpstr>
      <vt:lpstr>Exception Types</vt:lpstr>
      <vt:lpstr>Trapping Exceptions</vt:lpstr>
      <vt:lpstr>Trapping Exceptions Guidelines</vt:lpstr>
      <vt:lpstr>Trapping Predefined Oracle Server Errors</vt:lpstr>
      <vt:lpstr>Trapping User-Defined Exceptions</vt:lpstr>
      <vt:lpstr>User-Defined Exceptions: Example</vt:lpstr>
      <vt:lpstr>Overview of Subprograms</vt:lpstr>
      <vt:lpstr>Anonymous vs Subprogram Blocks</vt:lpstr>
      <vt:lpstr>What is a Procedure?</vt:lpstr>
      <vt:lpstr>Syntax for Creating Procedures</vt:lpstr>
      <vt:lpstr>Formal Versus Actual Parameters</vt:lpstr>
      <vt:lpstr>Procedural Parameter Modes</vt:lpstr>
      <vt:lpstr>Creating Procedures with Parameters</vt:lpstr>
      <vt:lpstr>IN Parameters: Example</vt:lpstr>
      <vt:lpstr>OUT Parameters: Example</vt:lpstr>
      <vt:lpstr>Viewing OUT Parameters</vt:lpstr>
      <vt:lpstr>IN OUT Parameters</vt:lpstr>
      <vt:lpstr>Viewing IN OUT Parameters</vt:lpstr>
      <vt:lpstr>Methods for Passing Parameters</vt:lpstr>
      <vt:lpstr>DEFAULT Option for Parameters</vt:lpstr>
      <vt:lpstr>Examples for Passing Parameters</vt:lpstr>
      <vt:lpstr>Declaring Subprograms</vt:lpstr>
      <vt:lpstr>Invoking a Procedure from an Anonymous PL/SQL Block</vt:lpstr>
      <vt:lpstr>Invoking a Procedure from Another Procedure</vt:lpstr>
      <vt:lpstr>Handled Exceptions</vt:lpstr>
      <vt:lpstr>Handled Exceptions</vt:lpstr>
      <vt:lpstr>Unhandled Exceptions</vt:lpstr>
      <vt:lpstr>Creating Functions</vt:lpstr>
      <vt:lpstr>Creating Functions</vt:lpstr>
      <vt:lpstr>Executing Functions</vt:lpstr>
      <vt:lpstr>Advantages of User-Defined Functions in SQL Expressions</vt:lpstr>
      <vt:lpstr>Invoking Functions in SQL Expressions: Example</vt:lpstr>
      <vt:lpstr>Locations to Call User-Defined Functions</vt:lpstr>
      <vt:lpstr>Restrictions on Calling Functions from SQL Expressions</vt:lpstr>
      <vt:lpstr>Procedure or Function?</vt:lpstr>
      <vt:lpstr>Comparing Procedures and Functions</vt:lpstr>
      <vt:lpstr>Creating Packages</vt:lpstr>
      <vt:lpstr>Components of a Package</vt:lpstr>
      <vt:lpstr>Referencing Package Objects</vt:lpstr>
      <vt:lpstr>Developing a Package</vt:lpstr>
      <vt:lpstr>Creating the Package Specification</vt:lpstr>
      <vt:lpstr>Declaring Public Constructs</vt:lpstr>
      <vt:lpstr>Creating the Package Body</vt:lpstr>
      <vt:lpstr>Public and Private Constructs</vt:lpstr>
      <vt:lpstr>Creating a Package Body: Example</vt:lpstr>
      <vt:lpstr>Invoking Package Constructs</vt:lpstr>
      <vt:lpstr>Invoking Package Constructs</vt:lpstr>
      <vt:lpstr>Declaring a Bodiless Package</vt:lpstr>
      <vt:lpstr>Referencing a Public Variable from a Stand-Alone Procedure</vt:lpstr>
      <vt:lpstr>Guidelines for Developing Packages</vt:lpstr>
      <vt:lpstr>Advantages of Packages</vt:lpstr>
      <vt:lpstr>Advantages of Packages</vt:lpstr>
      <vt:lpstr>Overloading</vt:lpstr>
      <vt:lpstr>Overloading: Example</vt:lpstr>
      <vt:lpstr>Overloading: Example</vt:lpstr>
      <vt:lpstr>Revision History</vt:lpstr>
    </vt:vector>
  </TitlesOfParts>
  <Company>Texas Instruments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Jones</dc:creator>
  <cp:lastModifiedBy>Acacio, Arnold</cp:lastModifiedBy>
  <cp:revision>312</cp:revision>
  <dcterms:created xsi:type="dcterms:W3CDTF">2010-12-16T16:12:48Z</dcterms:created>
  <dcterms:modified xsi:type="dcterms:W3CDTF">2017-02-08T13:34:37Z</dcterms:modified>
</cp:coreProperties>
</file>